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4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5" r:id="rId26"/>
    <p:sldId id="296" r:id="rId27"/>
    <p:sldId id="280" r:id="rId28"/>
    <p:sldId id="281" r:id="rId29"/>
    <p:sldId id="282" r:id="rId30"/>
    <p:sldId id="283" r:id="rId31"/>
    <p:sldId id="285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287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F6C7-D6CD-4144-83B6-78E658BCC6C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A4E6-DAE7-44FF-BECF-19ADFE1B4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07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2D78016E-B1CE-4720-8A9F-0754DE0E0E7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>
            <a:extLst>
              <a:ext uri="{FF2B5EF4-FFF2-40B4-BE49-F238E27FC236}">
                <a16:creationId xmlns:a16="http://schemas.microsoft.com/office/drawing/2014/main" id="{D7BF82C7-76FE-4BC9-973A-A476674B3C3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B154755D-09E0-433E-B712-C90F1A8F1F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974D0E9A-B581-4A62-8373-A49CCF5BBF5F}" type="slidenum">
              <a:rPr lang="en-US" altLang="en-US">
                <a:ea typeface="SimSun" panose="02010600030101010101" pitchFamily="2" charset="-122"/>
              </a:rPr>
              <a:pPr/>
              <a:t>40</a:t>
            </a:fld>
            <a:endParaRPr lang="en-US" altLang="en-US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4C3187C4-DE89-4467-B2F2-48AA238D4F2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11C7F67E-4E84-4865-8561-C88DFAFD5B3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170DC104-0E92-407B-BB75-06AA52C2A3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CA39337C-539C-4125-80B7-0C2D6EAA4E34}" type="slidenum">
              <a:rPr lang="en-US" altLang="en-US"/>
              <a:pPr/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>
            <a:extLst>
              <a:ext uri="{FF2B5EF4-FFF2-40B4-BE49-F238E27FC236}">
                <a16:creationId xmlns:a16="http://schemas.microsoft.com/office/drawing/2014/main" id="{B05E79D3-9A2C-49F1-A71C-A6076F8F94A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>
            <a:extLst>
              <a:ext uri="{FF2B5EF4-FFF2-40B4-BE49-F238E27FC236}">
                <a16:creationId xmlns:a16="http://schemas.microsoft.com/office/drawing/2014/main" id="{A820AEB1-5A87-43CF-BD22-4142519A6DA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1268" name="Slide Number Placeholder 3">
            <a:extLst>
              <a:ext uri="{FF2B5EF4-FFF2-40B4-BE49-F238E27FC236}">
                <a16:creationId xmlns:a16="http://schemas.microsoft.com/office/drawing/2014/main" id="{45E6F571-2093-4202-886F-2C60901F86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B6900FB1-902B-4F35-A1B4-2194EE28B499}" type="slidenum">
              <a:rPr lang="en-US" altLang="en-US"/>
              <a:pPr/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4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none" spc="2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54A2-1569-48CD-9CF4-9FBEC107C15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24BAB-BE77-43C1-94AF-A1C4985010A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114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54A2-1569-48CD-9CF4-9FBEC107C15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24BAB-BE77-43C1-94AF-A1C498501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87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54A2-1569-48CD-9CF4-9FBEC107C15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24BAB-BE77-43C1-94AF-A1C498501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99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9A1C3-E1FC-4695-8619-A22CDA5E3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5157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6436D-6B90-4A84-8D01-72FE91FBE1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B963FB3-D6D9-4EE5-9C54-E4820BFCF1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37DF264-41E3-4ED9-8636-D5C0FF839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05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54A2-1569-48CD-9CF4-9FBEC107C15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24BAB-BE77-43C1-94AF-A1C498501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9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4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 algn="ctr">
              <a:buNone/>
              <a:defRPr sz="2800" cap="none" spc="20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54A2-1569-48CD-9CF4-9FBEC107C15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24BAB-BE77-43C1-94AF-A1C4985010A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894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54A2-1569-48CD-9CF4-9FBEC107C15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24BAB-BE77-43C1-94AF-A1C498501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0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54A2-1569-48CD-9CF4-9FBEC107C15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24BAB-BE77-43C1-94AF-A1C498501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55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54A2-1569-48CD-9CF4-9FBEC107C15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24BAB-BE77-43C1-94AF-A1C498501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13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54A2-1569-48CD-9CF4-9FBEC107C15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24BAB-BE77-43C1-94AF-A1C498501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10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18654A2-1569-48CD-9CF4-9FBEC107C15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824BAB-BE77-43C1-94AF-A1C498501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67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54A2-1569-48CD-9CF4-9FBEC107C15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24BAB-BE77-43C1-94AF-A1C498501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18654A2-1569-48CD-9CF4-9FBEC107C15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C824BAB-BE77-43C1-94AF-A1C4985010A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126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50" baseline="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91440" indent="-91440" algn="just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8404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56692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980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96C3-A600-42D9-8C1E-8EBD7011D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47063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FINANCIAL STATEMENTS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B913F-10C4-4397-8D0D-694299218C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b="1" cap="none" dirty="0">
                <a:solidFill>
                  <a:schemeClr val="tx1"/>
                </a:solidFill>
                <a:latin typeface="Times New Roman" panose="02020603050405020304" pitchFamily="18" charset="0"/>
              </a:rPr>
              <a:t>Meaning, Users, Ratio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b="1" cap="none" dirty="0">
                <a:solidFill>
                  <a:schemeClr val="tx1"/>
                </a:solidFill>
                <a:latin typeface="Times New Roman" panose="02020603050405020304" pitchFamily="18" charset="0"/>
              </a:rPr>
              <a:t>nalysis, Types of ratios</a:t>
            </a:r>
          </a:p>
        </p:txBody>
      </p:sp>
    </p:spTree>
    <p:extLst>
      <p:ext uri="{BB962C8B-B14F-4D97-AF65-F5344CB8AC3E}">
        <p14:creationId xmlns:p14="http://schemas.microsoft.com/office/powerpoint/2010/main" val="379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FF43A89-FF65-44A9-BE4C-DC7389FF9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CBC4341-33FB-4D46-A7B4-62039B616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9394C5B-B8DE-4221-8CA4-A30237DB3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iquidity Ratios">
            <a:extLst>
              <a:ext uri="{FF2B5EF4-FFF2-40B4-BE49-F238E27FC236}">
                <a16:creationId xmlns:a16="http://schemas.microsoft.com/office/drawing/2014/main" id="{2FBF986C-C84B-4AFD-A3E9-DBEA5D5423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r="-1" b="13024"/>
          <a:stretch/>
        </p:blipFill>
        <p:spPr bwMode="auto">
          <a:xfrm>
            <a:off x="842772" y="841248"/>
            <a:ext cx="10506456" cy="517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14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FF43A89-FF65-44A9-BE4C-DC7389FF9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CBC4341-33FB-4D46-A7B4-62039B616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9394C5B-B8DE-4221-8CA4-A30237DB3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Liquidity Ratios and Its Types - Finance Learner - Conceptual Clarity">
            <a:extLst>
              <a:ext uri="{FF2B5EF4-FFF2-40B4-BE49-F238E27FC236}">
                <a16:creationId xmlns:a16="http://schemas.microsoft.com/office/drawing/2014/main" id="{EA9FFE80-5DD4-4D76-9413-13FDEDE98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8" b="8400"/>
          <a:stretch/>
        </p:blipFill>
        <p:spPr bwMode="auto">
          <a:xfrm>
            <a:off x="842772" y="841248"/>
            <a:ext cx="10506456" cy="517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53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nancial Analysis and Planning - ppt video online download">
            <a:extLst>
              <a:ext uri="{FF2B5EF4-FFF2-40B4-BE49-F238E27FC236}">
                <a16:creationId xmlns:a16="http://schemas.microsoft.com/office/drawing/2014/main" id="{C7AE1CD3-29BC-49DD-B062-8C98841E4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9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592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D9EF5-F0EF-462F-A24D-553731933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Current Assets &amp; Current Liabilities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DD547-DD39-4481-90D2-305DBBFAA3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3" y="1690688"/>
            <a:ext cx="4996070" cy="4802187"/>
          </a:xfrm>
          <a:prstGeom prst="rect">
            <a:avLst/>
          </a:prstGeom>
        </p:spPr>
      </p:pic>
      <p:pic>
        <p:nvPicPr>
          <p:cNvPr id="1026" name="Picture 2" descr="What are Current Liabilities? - AccountingCapital">
            <a:extLst>
              <a:ext uri="{FF2B5EF4-FFF2-40B4-BE49-F238E27FC236}">
                <a16:creationId xmlns:a16="http://schemas.microsoft.com/office/drawing/2014/main" id="{0313A2E0-5D06-4D7D-B9AF-D3F2134742B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730" y="1690688"/>
            <a:ext cx="4996070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456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535396-9727-4061-91FC-0AE390BC5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443"/>
          <a:stretch/>
        </p:blipFill>
        <p:spPr>
          <a:xfrm>
            <a:off x="92765" y="214312"/>
            <a:ext cx="11979965" cy="65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7373-C52F-444F-862B-B15774169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Leverage?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CC9DF-E604-48EF-9A4F-22171C554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Financing the firm’s assets is a very crucial problem in every business and as a general rule there should be proper mix of debt and equity capital in financing the firm’s assets. </a:t>
            </a:r>
          </a:p>
          <a:p>
            <a:pPr marL="0" indent="0">
              <a:buNone/>
            </a:pPr>
            <a:r>
              <a:rPr lang="en-US" sz="2800" dirty="0"/>
              <a:t> Leverage or Capital structure ratios are calculated to test the long-term financial position of a firm.</a:t>
            </a:r>
          </a:p>
          <a:p>
            <a:pPr marL="0" indent="0" algn="just">
              <a:buNone/>
            </a:pPr>
            <a:r>
              <a:rPr lang="en-US" sz="2800" dirty="0">
                <a:solidFill>
                  <a:srgbClr val="FF0000"/>
                </a:solidFill>
              </a:rPr>
              <a:t>The use of long-term fixed interest-bearing debt and preference share capital along the equity share capital is called financial leverage or trading on equity.</a:t>
            </a:r>
          </a:p>
        </p:txBody>
      </p:sp>
    </p:spTree>
    <p:extLst>
      <p:ext uri="{BB962C8B-B14F-4D97-AF65-F5344CB8AC3E}">
        <p14:creationId xmlns:p14="http://schemas.microsoft.com/office/powerpoint/2010/main" val="1276040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FAF394-9207-484F-A618-36D72A714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129"/>
          <a:stretch/>
        </p:blipFill>
        <p:spPr>
          <a:xfrm>
            <a:off x="437322" y="940904"/>
            <a:ext cx="11542643" cy="48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20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A8017-8624-4EDF-B40D-5EB9DB12C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31304"/>
            <a:ext cx="10217425" cy="634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35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est Coverage Ratio | Double Entry Bookkeeping">
            <a:extLst>
              <a:ext uri="{FF2B5EF4-FFF2-40B4-BE49-F238E27FC236}">
                <a16:creationId xmlns:a16="http://schemas.microsoft.com/office/drawing/2014/main" id="{42840BB0-0C7F-48CC-B643-AA9AA682B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4"/>
          <a:stretch/>
        </p:blipFill>
        <p:spPr bwMode="auto">
          <a:xfrm>
            <a:off x="212035" y="119270"/>
            <a:ext cx="11330607" cy="616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957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8CD9EC-7C6F-442B-81A1-BDC171F05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5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13503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6C326-A969-4829-ABD4-0FD887A9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Financial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A7C28-7F3E-43A2-ADD9-2A1759A75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Financial Analysis is the process of </a:t>
            </a:r>
            <a:r>
              <a:rPr lang="en-US" dirty="0">
                <a:solidFill>
                  <a:srgbClr val="FF0000"/>
                </a:solidFill>
              </a:rPr>
              <a:t>identifying the financial strengths and weaknesses</a:t>
            </a:r>
            <a:r>
              <a:rPr lang="en-US" dirty="0"/>
              <a:t> of the firm by </a:t>
            </a:r>
            <a:r>
              <a:rPr lang="en-US" dirty="0">
                <a:solidFill>
                  <a:srgbClr val="FF0000"/>
                </a:solidFill>
              </a:rPr>
              <a:t>properly establishing relationships </a:t>
            </a:r>
            <a:r>
              <a:rPr lang="en-US" dirty="0"/>
              <a:t>between the items of the Balance Sheet and the Profit and Loss Account</a:t>
            </a:r>
          </a:p>
        </p:txBody>
      </p:sp>
    </p:spTree>
    <p:extLst>
      <p:ext uri="{BB962C8B-B14F-4D97-AF65-F5344CB8AC3E}">
        <p14:creationId xmlns:p14="http://schemas.microsoft.com/office/powerpoint/2010/main" val="1376596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418B-FABB-4D6B-B70C-25C65BE6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Ratios – What they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F6E7-6F25-4C6E-BD23-7494A688C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Activity ratios reflect how efficiently the company is managing its resources.</a:t>
            </a:r>
            <a:r>
              <a:rPr lang="en-US" sz="2800" dirty="0"/>
              <a:t>  These ratios express relationship between the level of sales and the investment in various assets, viz., inventories, receivables, fixed assets etc.  The important turnover ratios are:</a:t>
            </a:r>
          </a:p>
          <a:p>
            <a:r>
              <a:rPr lang="en-US" sz="2800" dirty="0">
                <a:solidFill>
                  <a:srgbClr val="FF0000"/>
                </a:solidFill>
              </a:rPr>
              <a:t>1. Inventory turnover Ratio       2. Debtors turnover Ratio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3. Fixed Assets turnover Ratio  4. Total Assets turnover Ratio</a:t>
            </a:r>
          </a:p>
          <a:p>
            <a:r>
              <a:rPr lang="en-US" sz="2800" dirty="0">
                <a:solidFill>
                  <a:srgbClr val="FF0000"/>
                </a:solidFill>
              </a:rPr>
              <a:t>5. Working capital turnover Ratio</a:t>
            </a:r>
          </a:p>
        </p:txBody>
      </p:sp>
    </p:spTree>
    <p:extLst>
      <p:ext uri="{BB962C8B-B14F-4D97-AF65-F5344CB8AC3E}">
        <p14:creationId xmlns:p14="http://schemas.microsoft.com/office/powerpoint/2010/main" val="2742076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325DB9-61A9-4735-92E4-AE2BF0508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8" b="6281"/>
          <a:stretch/>
        </p:blipFill>
        <p:spPr>
          <a:xfrm>
            <a:off x="1008433" y="87549"/>
            <a:ext cx="9819861" cy="620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27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BFCCB1-E4AF-4AD5-A0C5-E259C3B3E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1000"/>
            <a:ext cx="9144000" cy="5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76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D87C64-3653-4180-B408-0726D7F48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1014412"/>
            <a:ext cx="96964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6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51080-A1CB-4907-94A8-8B4C79C9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828675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72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E7E5-75AB-44B1-9F2D-CD72C794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Collection Period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07429F-A6DF-494E-9635-64B53E8D1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26786"/>
            <a:ext cx="10515600" cy="354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4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69842-8FC4-4A1B-A5D5-3E61DB2A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8" y="159026"/>
            <a:ext cx="11436626" cy="66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6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A001E2-84CA-46FF-8607-7F61B8BF20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2" b="7633"/>
          <a:stretch/>
        </p:blipFill>
        <p:spPr>
          <a:xfrm>
            <a:off x="1524000" y="583096"/>
            <a:ext cx="9144000" cy="575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3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7F3B84-B269-4EB1-BBD7-C2A729BDB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6"/>
          <a:stretch/>
        </p:blipFill>
        <p:spPr>
          <a:xfrm>
            <a:off x="0" y="106018"/>
            <a:ext cx="12191999" cy="655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79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4C056F-5675-44BF-8AD7-CC03295B7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0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4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AB4A8-CF73-4A29-87B9-8224EBA21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interested in Financial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5F585-E816-4E29-86EF-FDC979484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Financial analysis can be undertaken by management of the firm, or by parties outside the firm.</a:t>
            </a:r>
          </a:p>
          <a:p>
            <a:r>
              <a:rPr lang="en-US" dirty="0"/>
              <a:t>The nature of analysis will differ depending on the purpose of the analyst.</a:t>
            </a:r>
          </a:p>
          <a:p>
            <a:r>
              <a:rPr lang="en-US" dirty="0">
                <a:solidFill>
                  <a:srgbClr val="FF0000"/>
                </a:solidFill>
              </a:rPr>
              <a:t>Users of Financial Analysis:</a:t>
            </a:r>
          </a:p>
          <a:p>
            <a:pPr marL="0" indent="0">
              <a:buNone/>
            </a:pPr>
            <a:r>
              <a:rPr lang="en-US" dirty="0"/>
              <a:t>     1. Trade Creditors     2. Suppliers of long-term debt</a:t>
            </a:r>
          </a:p>
          <a:p>
            <a:pPr marL="0" indent="0">
              <a:buNone/>
            </a:pPr>
            <a:r>
              <a:rPr lang="en-US" dirty="0"/>
              <a:t>     3.  Investors               4. Management</a:t>
            </a:r>
          </a:p>
        </p:txBody>
      </p:sp>
    </p:spTree>
    <p:extLst>
      <p:ext uri="{BB962C8B-B14F-4D97-AF65-F5344CB8AC3E}">
        <p14:creationId xmlns:p14="http://schemas.microsoft.com/office/powerpoint/2010/main" val="2203716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04D82A-C7A7-486C-9AD0-DEB673979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774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21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9525B-6B8F-494D-8C5D-E6287741C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88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301283-6189-4EB7-9092-81CBD5FFE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71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E9AA59-4BAE-445D-9026-58E283CA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53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1A0EAA-4F5D-4BD3-A84B-E03B086D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13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08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71558F-5EB2-4DB2-AA0D-16BDF624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0"/>
            <a:ext cx="11966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79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319F16-17DF-4985-915D-9CB0BD38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64" y="0"/>
            <a:ext cx="12284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64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446D0B-6EE7-42B1-92E8-35997390D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706" b="11690"/>
          <a:stretch/>
        </p:blipFill>
        <p:spPr>
          <a:xfrm>
            <a:off x="0" y="-132522"/>
            <a:ext cx="12192000" cy="699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69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5DE9ED-2530-4670-9FD1-96AB5248B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8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3F00C5-2C4B-4682-B229-0E2CE4A34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86"/>
          <a:stretch/>
        </p:blipFill>
        <p:spPr>
          <a:xfrm>
            <a:off x="1" y="309563"/>
            <a:ext cx="12006470" cy="666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68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A1EC-CA0C-4F1F-BDF7-018A6602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 of Ratio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12E7B-56A2-4341-B06E-D5421089E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44366"/>
            <a:ext cx="10058400" cy="3524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Ratio Analysis is a powerful tool of financial analysis</a:t>
            </a:r>
          </a:p>
          <a:p>
            <a:pPr marL="0" indent="0">
              <a:buNone/>
            </a:pPr>
            <a:r>
              <a:rPr lang="en-US" dirty="0"/>
              <a:t>   A ratio is defined as </a:t>
            </a:r>
            <a:r>
              <a:rPr lang="en-US" dirty="0">
                <a:solidFill>
                  <a:srgbClr val="FF0000"/>
                </a:solidFill>
              </a:rPr>
              <a:t>“the indicated quotient of two mathematical expressions” </a:t>
            </a:r>
            <a:r>
              <a:rPr lang="en-US" dirty="0"/>
              <a:t>and as </a:t>
            </a:r>
            <a:r>
              <a:rPr lang="en-US" dirty="0">
                <a:solidFill>
                  <a:srgbClr val="FF0000"/>
                </a:solidFill>
              </a:rPr>
              <a:t>“the relationship between two are more things.” </a:t>
            </a:r>
          </a:p>
          <a:p>
            <a:pPr marL="0" indent="0">
              <a:buNone/>
            </a:pPr>
            <a:r>
              <a:rPr lang="en-US" dirty="0"/>
              <a:t>In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financial analysis, a ratio is used as a benchmark for evaluating the financial position and performance of a firm.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The relationship between two accounting figures, expressed mathematically, is known as a financial ratio.</a:t>
            </a:r>
          </a:p>
        </p:txBody>
      </p:sp>
    </p:spTree>
    <p:extLst>
      <p:ext uri="{BB962C8B-B14F-4D97-AF65-F5344CB8AC3E}">
        <p14:creationId xmlns:p14="http://schemas.microsoft.com/office/powerpoint/2010/main" val="33903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>
            <a:extLst>
              <a:ext uri="{FF2B5EF4-FFF2-40B4-BE49-F238E27FC236}">
                <a16:creationId xmlns:a16="http://schemas.microsoft.com/office/drawing/2014/main" id="{230D7C02-A2E8-415F-B4EA-D6B2B94008A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828800" y="0"/>
            <a:ext cx="8610600" cy="457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Following is the Trading, Profit &amp; Loss a/c. of A Ltd for the year ending 31-03-2017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400" b="1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400" b="1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400" b="1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400" b="1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400" b="1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400" b="1">
              <a:latin typeface="Arial" panose="020B0604020202020204" pitchFamily="34" charset="0"/>
            </a:endParaRPr>
          </a:p>
        </p:txBody>
      </p:sp>
      <p:graphicFrame>
        <p:nvGraphicFramePr>
          <p:cNvPr id="124040" name="Group 136">
            <a:extLst>
              <a:ext uri="{FF2B5EF4-FFF2-40B4-BE49-F238E27FC236}">
                <a16:creationId xmlns:a16="http://schemas.microsoft.com/office/drawing/2014/main" id="{D6035DDD-FFAD-4EB0-9164-0FB1F2B827E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905001" y="419100"/>
          <a:ext cx="8534399" cy="6319838"/>
        </p:xfrm>
        <a:graphic>
          <a:graphicData uri="http://schemas.openxmlformats.org/drawingml/2006/table">
            <a:tbl>
              <a:tblPr/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5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7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1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Particulars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Rs.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Particulars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Rs.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76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 Opening stock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  Purchases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  Wages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  Factory overheads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  Gross profit  c/d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 Administration expenses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 Selling &amp; distribution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  expenses: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 Interest on debentures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 Depreciation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 Loss on sale of motor car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 Net profit c/d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5,00,000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11,00,000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3,00,000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2,00,000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5,00,000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-------------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26,00,000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-------------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75,000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50,000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20,000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60,000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5,000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3,20,000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-------------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5,30,000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======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By   Sales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     Cash                    3,00,000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     Credit                 17,00,000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                                  ------------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By   Closing stock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By   Gross profit  b/d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By   Dividends on investments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By   Profit on sale of furniture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20,00,000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6,00,000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-------------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26,00,000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--------------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5,00,000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10,000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20,000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-------------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5,30,000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=======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9019">
                <a:tc gridSpan="4">
                  <a:txBody>
                    <a:bodyPr/>
                    <a:lstStyle/>
                    <a:p>
                      <a:pPr marL="533400" marR="0" lvl="0" indent="-533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You are required to calculate:</a:t>
                      </a: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Tx/>
                        <a:buAutoNum type="alphaLcParenBoth"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Gross profit ratio</a:t>
                      </a: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Tx/>
                        <a:buAutoNum type="alphaLcParenBoth"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Net profit ratio</a:t>
                      </a: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Tx/>
                        <a:buAutoNum type="alphaLcParenBoth"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Operating ratio</a:t>
                      </a: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Tx/>
                        <a:buAutoNum type="alphaLcParenBoth"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Operating profit ratio.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E0F85BB0-3231-44CD-987C-2BED96D800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/>
              <a:t>The following information relates to Disco Electricals for the year ended 31</a:t>
            </a:r>
            <a:r>
              <a:rPr lang="en-US" altLang="en-US" sz="3200" baseline="30000"/>
              <a:t>st</a:t>
            </a:r>
            <a:r>
              <a:rPr lang="en-US" altLang="en-US" sz="3200"/>
              <a:t> March, 2017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36A8DD-83A7-433F-BDBF-D23357566AD7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905000" y="1752600"/>
          <a:ext cx="8458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7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0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345"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Equity Share capital(80,000 shares @Rs.20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16,00,000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10% Preference Share capital @ Rs.20 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6,00,000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Profit after tax @ 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5,40,000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Equity dividend paid @ 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Market Price per equity share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FC18242-D695-421A-BDDA-917A609A85AF}"/>
              </a:ext>
            </a:extLst>
          </p:cNvPr>
          <p:cNvSpPr txBox="1"/>
          <p:nvPr/>
        </p:nvSpPr>
        <p:spPr>
          <a:xfrm>
            <a:off x="2438400" y="4876800"/>
            <a:ext cx="7010400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400" dirty="0">
                <a:latin typeface="Arial" charset="0"/>
                <a:cs typeface="Arial" charset="0"/>
              </a:rPr>
              <a:t>Determine:</a:t>
            </a:r>
          </a:p>
          <a:p>
            <a:pPr marL="342900" indent="-342900">
              <a:buFont typeface="+mj-lt"/>
              <a:buAutoNum type="alphaLcParenR"/>
              <a:defRPr/>
            </a:pPr>
            <a:r>
              <a:rPr lang="en-US" sz="2400" dirty="0">
                <a:latin typeface="Arial" charset="0"/>
                <a:cs typeface="Arial" charset="0"/>
              </a:rPr>
              <a:t>Dividend yield on equity shares</a:t>
            </a:r>
          </a:p>
          <a:p>
            <a:pPr marL="342900" indent="-342900">
              <a:buFont typeface="+mj-lt"/>
              <a:buAutoNum type="alphaLcParenR"/>
              <a:defRPr/>
            </a:pPr>
            <a:r>
              <a:rPr lang="en-US" sz="2400" dirty="0">
                <a:latin typeface="Arial" charset="0"/>
                <a:cs typeface="Arial" charset="0"/>
              </a:rPr>
              <a:t>Earnings per share (EPS)</a:t>
            </a:r>
          </a:p>
          <a:p>
            <a:pPr marL="342900" indent="-342900">
              <a:buFont typeface="+mj-lt"/>
              <a:buAutoNum type="alphaLcParenR"/>
              <a:defRPr/>
            </a:pPr>
            <a:r>
              <a:rPr lang="en-US" sz="2400" dirty="0">
                <a:latin typeface="Arial" charset="0"/>
                <a:cs typeface="Arial" charset="0"/>
              </a:rPr>
              <a:t>Price Earning Ratio (P/E ratio)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43B2BB6C-6A8F-4971-A4AB-FC8CD975EF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Calculate </a:t>
            </a:r>
            <a:r>
              <a:rPr lang="en-US" altLang="en-US" sz="3600"/>
              <a:t>Current</a:t>
            </a:r>
            <a:r>
              <a:rPr lang="en-US" altLang="en-US"/>
              <a:t> Ratio and Quick Ratio from following data-</a:t>
            </a:r>
          </a:p>
        </p:txBody>
      </p:sp>
      <p:graphicFrame>
        <p:nvGraphicFramePr>
          <p:cNvPr id="5" name="Group 27">
            <a:extLst>
              <a:ext uri="{FF2B5EF4-FFF2-40B4-BE49-F238E27FC236}">
                <a16:creationId xmlns:a16="http://schemas.microsoft.com/office/drawing/2014/main" id="{3F606907-34AE-4D14-94F0-0F62ADD653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81175" y="1912938"/>
          <a:ext cx="8629650" cy="4648200"/>
        </p:xfrm>
        <a:graphic>
          <a:graphicData uri="http://schemas.openxmlformats.org/drawingml/2006/table">
            <a:tbl>
              <a:tblPr/>
              <a:tblGrid>
                <a:gridCol w="4416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3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48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                          Rs.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Capital               10,00,000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Long-term loans      50,000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Creditors                30,000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Bills payable           30,000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Short-term loans     20,000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Outstanding exp     10,000</a:t>
                      </a:r>
                    </a:p>
                  </a:txBody>
                  <a:tcPr marL="91453" marR="9145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                       Rs.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Fixed Assets       10,00,000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Cash                    50,000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Debtors                10,000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Inventories           50,000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Bills Receivable      10,000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Prepaid Expenses   20,000</a:t>
                      </a:r>
                    </a:p>
                  </a:txBody>
                  <a:tcPr marL="91453" marR="914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45D8AAED-F42E-4735-A8B7-063347A15B5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438400" y="2835276"/>
            <a:ext cx="7772400" cy="1508125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b="1">
                <a:ea typeface="+mn-ea"/>
              </a:rPr>
              <a:t>	</a:t>
            </a:r>
          </a:p>
        </p:txBody>
      </p:sp>
      <p:graphicFrame>
        <p:nvGraphicFramePr>
          <p:cNvPr id="2160" name="Group 112">
            <a:extLst>
              <a:ext uri="{FF2B5EF4-FFF2-40B4-BE49-F238E27FC236}">
                <a16:creationId xmlns:a16="http://schemas.microsoft.com/office/drawing/2014/main" id="{F133F121-8D10-432D-BAB8-7E1285ED22FE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381001"/>
          <a:ext cx="8305800" cy="7015253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1301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The following is the information of two companies:</a:t>
                      </a:r>
                    </a:p>
                  </a:txBody>
                  <a:tcPr marT="48494" marB="4849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5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Particulars</a:t>
                      </a:r>
                    </a:p>
                  </a:txBody>
                  <a:tcPr marT="48494" marB="4849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V.Reddy</a:t>
                      </a:r>
                      <a: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 Ltd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(Rs.)</a:t>
                      </a:r>
                    </a:p>
                  </a:txBody>
                  <a:tcPr marT="48494" marB="484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D.Reddy Ltd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(Rs.)</a:t>
                      </a:r>
                    </a:p>
                  </a:txBody>
                  <a:tcPr marT="48494" marB="484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0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Cash</a:t>
                      </a:r>
                    </a:p>
                  </a:txBody>
                  <a:tcPr marT="48494" marB="4849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18,000</a:t>
                      </a:r>
                    </a:p>
                  </a:txBody>
                  <a:tcPr marT="48494" marB="484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14,000</a:t>
                      </a:r>
                    </a:p>
                  </a:txBody>
                  <a:tcPr marT="48494" marB="484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0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Debtors</a:t>
                      </a:r>
                    </a:p>
                  </a:txBody>
                  <a:tcPr marT="48494" marB="4849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1,42,000</a:t>
                      </a:r>
                    </a:p>
                  </a:txBody>
                  <a:tcPr marT="48494" marB="484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3,20,000</a:t>
                      </a:r>
                    </a:p>
                  </a:txBody>
                  <a:tcPr marT="48494" marB="484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0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Inventory</a:t>
                      </a:r>
                    </a:p>
                  </a:txBody>
                  <a:tcPr marT="48494" marB="4849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1,80,000</a:t>
                      </a:r>
                    </a:p>
                  </a:txBody>
                  <a:tcPr marT="48494" marB="484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5,40,000</a:t>
                      </a:r>
                    </a:p>
                  </a:txBody>
                  <a:tcPr marT="48494" marB="484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10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Bills payable</a:t>
                      </a:r>
                    </a:p>
                  </a:txBody>
                  <a:tcPr marT="48494" marB="4849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27,000</a:t>
                      </a:r>
                    </a:p>
                  </a:txBody>
                  <a:tcPr marT="48494" marB="484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10,000</a:t>
                      </a:r>
                    </a:p>
                  </a:txBody>
                  <a:tcPr marT="48494" marB="484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0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Creditors</a:t>
                      </a:r>
                    </a:p>
                  </a:txBody>
                  <a:tcPr marT="48494" marB="4849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50,000</a:t>
                      </a:r>
                    </a:p>
                  </a:txBody>
                  <a:tcPr marT="48494" marB="484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40,000</a:t>
                      </a:r>
                    </a:p>
                  </a:txBody>
                  <a:tcPr marT="48494" marB="484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10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Accrued expenses</a:t>
                      </a:r>
                    </a:p>
                  </a:txBody>
                  <a:tcPr marT="48494" marB="4849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15,000</a:t>
                      </a:r>
                    </a:p>
                  </a:txBody>
                  <a:tcPr marT="48494" marB="484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12,500</a:t>
                      </a:r>
                    </a:p>
                  </a:txBody>
                  <a:tcPr marT="48494" marB="484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10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Tax payable</a:t>
                      </a:r>
                    </a:p>
                  </a:txBody>
                  <a:tcPr marT="48494" marB="4849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75,000</a:t>
                      </a:r>
                    </a:p>
                  </a:txBody>
                  <a:tcPr marT="48494" marB="484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10,000</a:t>
                      </a:r>
                    </a:p>
                  </a:txBody>
                  <a:tcPr marT="48494" marB="484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1094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Calculate the liquidity ratios and comment.</a:t>
                      </a:r>
                    </a:p>
                  </a:txBody>
                  <a:tcPr marT="48494" marB="4849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C7B59EC8-91EA-4015-A98E-17CE0FE0BF1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60663" y="2774951"/>
            <a:ext cx="7772400" cy="1508125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b="1">
                <a:ea typeface="+mn-ea"/>
              </a:rPr>
              <a:t>	</a:t>
            </a:r>
          </a:p>
        </p:txBody>
      </p:sp>
      <p:graphicFrame>
        <p:nvGraphicFramePr>
          <p:cNvPr id="2160" name="Group 112">
            <a:extLst>
              <a:ext uri="{FF2B5EF4-FFF2-40B4-BE49-F238E27FC236}">
                <a16:creationId xmlns:a16="http://schemas.microsoft.com/office/drawing/2014/main" id="{9D6E5476-3156-434B-BE3C-0BC807674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229570"/>
              </p:ext>
            </p:extLst>
          </p:nvPr>
        </p:nvGraphicFramePr>
        <p:xfrm>
          <a:off x="1752600" y="304800"/>
          <a:ext cx="7678737" cy="6218016"/>
        </p:xfrm>
        <a:graphic>
          <a:graphicData uri="http://schemas.openxmlformats.org/drawingml/2006/table">
            <a:tbl>
              <a:tblPr/>
              <a:tblGrid>
                <a:gridCol w="2982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9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6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9182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The following from the financial statements of Blue and Red Ltd as on 31-3- 2015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Particulars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31-3-2013(Rs.)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31-3-2014(Rs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.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Stock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10,000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25,000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Debtors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20,000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20,000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Bills receivable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10,000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5,000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Cash in hand 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18,000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15,000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Bills payable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15,000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20,000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Bank Overdraft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-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2,000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1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9% Debentures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5,00,000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5,00,00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1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Sales for the year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3,50,000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3,00,00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1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Gross profit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70,000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50,000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59182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2"/>
                        <a:buNone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Calculate the liquidity ratios and Stock turnover ratio and comment on the results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ubtitle 2">
            <a:extLst>
              <a:ext uri="{FF2B5EF4-FFF2-40B4-BE49-F238E27FC236}">
                <a16:creationId xmlns:a16="http://schemas.microsoft.com/office/drawing/2014/main" id="{CD232F18-E965-4025-B55F-B3598C812FB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133600" y="304800"/>
            <a:ext cx="8229600" cy="1295400"/>
          </a:xfrm>
        </p:spPr>
        <p:txBody>
          <a:bodyPr>
            <a:normAutofit fontScale="92500"/>
          </a:bodyPr>
          <a:lstStyle/>
          <a:p>
            <a:r>
              <a:rPr lang="en-US" altLang="en-US" sz="2800">
                <a:solidFill>
                  <a:schemeClr val="tx1"/>
                </a:solidFill>
              </a:rPr>
              <a:t>From the following information calculate:</a:t>
            </a:r>
          </a:p>
          <a:p>
            <a:r>
              <a:rPr lang="en-US" altLang="en-US" sz="2800">
                <a:solidFill>
                  <a:schemeClr val="tx1"/>
                </a:solidFill>
              </a:rPr>
              <a:t>a)Stock Turnover ratio    b)Debtors Turnover ratio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2AECE4-A8CD-4A7F-915C-0D92E34DB112}"/>
              </a:ext>
            </a:extLst>
          </p:cNvPr>
          <p:cNvGraphicFramePr>
            <a:graphicFrameLocks noGrp="1"/>
          </p:cNvGraphicFramePr>
          <p:nvPr/>
        </p:nvGraphicFramePr>
        <p:xfrm>
          <a:off x="2514600" y="1600200"/>
          <a:ext cx="7391400" cy="3448053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257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000" b="1" dirty="0"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Rs.</a:t>
                      </a:r>
                      <a:endParaRPr lang="en-US" sz="17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57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dirty="0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Cost of goods sold</a:t>
                      </a:r>
                      <a:endParaRPr lang="en-US" sz="1700" b="1" dirty="0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80,000</a:t>
                      </a:r>
                      <a:endParaRPr lang="en-US" sz="17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57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dirty="0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Sales</a:t>
                      </a:r>
                      <a:endParaRPr lang="en-US" sz="1700" b="1" dirty="0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3,20,000</a:t>
                      </a:r>
                      <a:endParaRPr lang="en-US" sz="17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57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dirty="0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Opening stock</a:t>
                      </a:r>
                      <a:endParaRPr lang="en-US" sz="1700" b="1" dirty="0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29,000</a:t>
                      </a:r>
                      <a:endParaRPr lang="en-US" sz="17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57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Closing stock</a:t>
                      </a:r>
                      <a:endParaRPr lang="en-US" sz="17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31,000</a:t>
                      </a:r>
                      <a:endParaRPr lang="en-US" sz="17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57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Opening debtors</a:t>
                      </a:r>
                      <a:endParaRPr lang="en-US" sz="17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30,000</a:t>
                      </a:r>
                      <a:endParaRPr lang="en-US" sz="17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57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Closing debtors</a:t>
                      </a:r>
                      <a:endParaRPr lang="en-US" sz="17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dirty="0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20,000</a:t>
                      </a:r>
                      <a:endParaRPr lang="en-US" sz="1700" b="1" dirty="0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414A4FD3-2C64-4796-A35D-39C87978DE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1"/>
            <a:ext cx="8229600" cy="1230313"/>
          </a:xfrm>
        </p:spPr>
        <p:txBody>
          <a:bodyPr/>
          <a:lstStyle/>
          <a:p>
            <a:r>
              <a:rPr lang="en-US" altLang="en-US" sz="2400"/>
              <a:t>The Balance sheet of X &amp; Co as on 31-3-2014 shows as follows:</a:t>
            </a:r>
            <a:br>
              <a:rPr lang="en-US" altLang="en-US" sz="2400"/>
            </a:br>
            <a:endParaRPr lang="en-US" altLang="en-US" sz="24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3C3B59-26BD-4B2A-9375-D387BDA36845}"/>
              </a:ext>
            </a:extLst>
          </p:cNvPr>
          <p:cNvGraphicFramePr>
            <a:graphicFrameLocks noGrp="1"/>
          </p:cNvGraphicFramePr>
          <p:nvPr/>
        </p:nvGraphicFramePr>
        <p:xfrm>
          <a:off x="2286000" y="1143001"/>
          <a:ext cx="7696200" cy="2817813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22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Liabilities</a:t>
                      </a:r>
                      <a:endParaRPr lang="en-US" sz="1200" b="1" dirty="0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Rs.</a:t>
                      </a:r>
                      <a:endParaRPr lang="en-US" sz="12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Assets</a:t>
                      </a:r>
                      <a:endParaRPr lang="en-US" sz="12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Rs.</a:t>
                      </a:r>
                      <a:endParaRPr lang="en-US" sz="12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22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Equity capital</a:t>
                      </a:r>
                      <a:endParaRPr lang="en-US" sz="12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1,00,000</a:t>
                      </a:r>
                      <a:endParaRPr lang="en-US" sz="12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Fixed assets</a:t>
                      </a:r>
                      <a:endParaRPr lang="en-US" sz="12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1,80,000</a:t>
                      </a:r>
                      <a:endParaRPr lang="en-US" sz="12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67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9% Preference shares</a:t>
                      </a:r>
                      <a:endParaRPr lang="en-US" sz="1200" b="1" dirty="0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50,000</a:t>
                      </a:r>
                      <a:endParaRPr lang="en-US" sz="12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Stores</a:t>
                      </a:r>
                      <a:endParaRPr lang="en-US" sz="12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25,000</a:t>
                      </a:r>
                      <a:endParaRPr lang="en-US" sz="12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1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8% Debentures</a:t>
                      </a:r>
                      <a:endParaRPr lang="en-US" sz="12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50,000</a:t>
                      </a:r>
                      <a:endParaRPr lang="en-US" sz="1200" b="1" dirty="0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Debtors</a:t>
                      </a:r>
                      <a:endParaRPr lang="en-US" sz="12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55,000</a:t>
                      </a:r>
                      <a:endParaRPr lang="en-US" sz="12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1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Retained Earnings</a:t>
                      </a:r>
                      <a:endParaRPr lang="en-US" sz="12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20,000</a:t>
                      </a:r>
                      <a:endParaRPr lang="en-US" sz="1200" b="1" dirty="0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Bills receivables</a:t>
                      </a:r>
                      <a:endParaRPr lang="en-US" sz="12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3,000</a:t>
                      </a:r>
                      <a:endParaRPr lang="en-US" sz="12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22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Creditors</a:t>
                      </a:r>
                      <a:endParaRPr lang="en-US" sz="12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45,000</a:t>
                      </a:r>
                      <a:endParaRPr lang="en-US" sz="12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Bank</a:t>
                      </a:r>
                      <a:endParaRPr lang="en-US" sz="12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2,000</a:t>
                      </a:r>
                      <a:endParaRPr lang="en-US" sz="12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22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2,65,000</a:t>
                      </a:r>
                      <a:endParaRPr lang="en-US" sz="1200" b="1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2,65,000</a:t>
                      </a:r>
                      <a:endParaRPr lang="en-US" sz="1200" b="1" dirty="0"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357" name="TextBox 4">
            <a:extLst>
              <a:ext uri="{FF2B5EF4-FFF2-40B4-BE49-F238E27FC236}">
                <a16:creationId xmlns:a16="http://schemas.microsoft.com/office/drawing/2014/main" id="{ED092B29-1888-42B2-884D-066F913E6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495800"/>
            <a:ext cx="8077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>
                <a:latin typeface="Arial" panose="020B0604020202020204" pitchFamily="34" charset="0"/>
              </a:rPr>
              <a:t>Compute Debt - Equity ratio, Current ratio and Liquidity ration and comment on financial position of the company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47C1A-0A04-495A-A864-04C654A99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6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0BD87-18A3-4B4C-9CDB-74CE9FC1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 of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E454-F985-4536-B4A2-062156BC1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72382"/>
            <a:ext cx="10058400" cy="3096711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The ratio analysis involves comparison for a useful interpretation of the financial statements.  A single ratio does not indicate favorable or unfavorable condition.  It should be compared with some standard.</a:t>
            </a:r>
          </a:p>
        </p:txBody>
      </p:sp>
    </p:spTree>
    <p:extLst>
      <p:ext uri="{BB962C8B-B14F-4D97-AF65-F5344CB8AC3E}">
        <p14:creationId xmlns:p14="http://schemas.microsoft.com/office/powerpoint/2010/main" val="1867487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7BF9-4C7D-4F75-A103-5F823D22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97667"/>
            <a:ext cx="10058400" cy="1400783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Standards of comparison may consist of:</a:t>
            </a:r>
            <a:br>
              <a:rPr lang="en-US" sz="3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20D19-998C-4177-9814-6205FB1CA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dirty="0">
              <a:solidFill>
                <a:srgbClr val="FF0000"/>
              </a:solidFill>
            </a:endParaRPr>
          </a:p>
          <a:p>
            <a:pPr lvl="0"/>
            <a:r>
              <a:rPr lang="en-US" dirty="0">
                <a:solidFill>
                  <a:srgbClr val="FF0000"/>
                </a:solidFill>
              </a:rPr>
              <a:t>Past ratios: </a:t>
            </a:r>
            <a:r>
              <a:rPr lang="en-US" dirty="0">
                <a:solidFill>
                  <a:prstClr val="black"/>
                </a:solidFill>
              </a:rPr>
              <a:t>ratios calculated from the past financial statements of the same firm;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Competitors’ ratios: </a:t>
            </a:r>
            <a:r>
              <a:rPr lang="en-US" dirty="0">
                <a:solidFill>
                  <a:prstClr val="black"/>
                </a:solidFill>
              </a:rPr>
              <a:t>ratios of some selected firms, especially the most progressive and successful competitor, at the same point of time;</a:t>
            </a:r>
          </a:p>
          <a:p>
            <a:r>
              <a:rPr lang="en-US" dirty="0">
                <a:solidFill>
                  <a:srgbClr val="FF0000"/>
                </a:solidFill>
              </a:rPr>
              <a:t>Industry ratios: </a:t>
            </a:r>
            <a:r>
              <a:rPr lang="en-US" dirty="0"/>
              <a:t>ratios of the industry to which the firm belongs; and</a:t>
            </a:r>
          </a:p>
          <a:p>
            <a:r>
              <a:rPr lang="en-US" dirty="0">
                <a:solidFill>
                  <a:srgbClr val="FF0000"/>
                </a:solidFill>
              </a:rPr>
              <a:t>Projected ratios: </a:t>
            </a:r>
            <a:r>
              <a:rPr lang="en-US" dirty="0"/>
              <a:t>i.e., ratios developed using the projected, or proforma financial statements of the same firm.</a:t>
            </a:r>
          </a:p>
        </p:txBody>
      </p:sp>
    </p:spTree>
    <p:extLst>
      <p:ext uri="{BB962C8B-B14F-4D97-AF65-F5344CB8AC3E}">
        <p14:creationId xmlns:p14="http://schemas.microsoft.com/office/powerpoint/2010/main" val="4030164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6C085-336E-4C2D-9C54-9C998058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Ratios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E45F2-82E8-4051-9388-B0DDB52E7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01376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Several ratios, calculated from the accounting data, can be grouped into various classes according to financial activity or function to be evaluated.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Shot-term creditors</a:t>
            </a:r>
            <a:r>
              <a:rPr lang="en-US" dirty="0"/>
              <a:t> main interest is in the liquidity position or the short-term solvency of the firm.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Long-term creditors, </a:t>
            </a:r>
            <a:r>
              <a:rPr lang="en-US" dirty="0"/>
              <a:t>on the other hand, are more interested in the long-term solvency and profitability of the firm.</a:t>
            </a:r>
          </a:p>
          <a:p>
            <a:pPr marL="0" indent="0">
              <a:buNone/>
            </a:pPr>
            <a:r>
              <a:rPr lang="en-US" dirty="0"/>
              <a:t>Similarly, </a:t>
            </a:r>
            <a:r>
              <a:rPr lang="en-US" dirty="0">
                <a:solidFill>
                  <a:srgbClr val="FF0000"/>
                </a:solidFill>
              </a:rPr>
              <a:t>owners</a:t>
            </a:r>
            <a:r>
              <a:rPr lang="en-US" dirty="0"/>
              <a:t> concentrate on the firm’s profitability and financial condition.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Management</a:t>
            </a:r>
            <a:r>
              <a:rPr lang="en-US" dirty="0"/>
              <a:t> is interested in evaluating every aspect of the firm’s performance.  They have to protect the interests of all parties and see that firm grows profitably.</a:t>
            </a:r>
          </a:p>
        </p:txBody>
      </p:sp>
    </p:spTree>
    <p:extLst>
      <p:ext uri="{BB962C8B-B14F-4D97-AF65-F5344CB8AC3E}">
        <p14:creationId xmlns:p14="http://schemas.microsoft.com/office/powerpoint/2010/main" val="3002078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66B6-0098-4D8A-9219-CC27ADAA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Categories of Ratios: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B48F6-0109-4CC8-9670-EBFA695B7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93004"/>
            <a:ext cx="10058400" cy="3476090"/>
          </a:xfrm>
        </p:spPr>
        <p:txBody>
          <a:bodyPr/>
          <a:lstStyle/>
          <a:p>
            <a:r>
              <a:rPr lang="en-US" dirty="0"/>
              <a:t>In view of the requirements of the various users of ratios, we can classify ratios into the following four important categories:</a:t>
            </a:r>
          </a:p>
          <a:p>
            <a:r>
              <a:rPr lang="en-US" dirty="0">
                <a:solidFill>
                  <a:srgbClr val="FF0000"/>
                </a:solidFill>
              </a:rPr>
              <a:t>1.Liquidity Ratios:</a:t>
            </a:r>
            <a:r>
              <a:rPr lang="en-US" dirty="0"/>
              <a:t> measure the firm’s ability to meet current obligations;</a:t>
            </a:r>
          </a:p>
          <a:p>
            <a:r>
              <a:rPr lang="en-US" dirty="0">
                <a:solidFill>
                  <a:srgbClr val="FF0000"/>
                </a:solidFill>
              </a:rPr>
              <a:t>2.Leverage Ratios: </a:t>
            </a:r>
            <a:r>
              <a:rPr lang="en-US" dirty="0"/>
              <a:t>show the proportions of debt and equity in financing the firm’s assets,</a:t>
            </a:r>
          </a:p>
          <a:p>
            <a:r>
              <a:rPr lang="en-US" dirty="0">
                <a:solidFill>
                  <a:srgbClr val="FF0000"/>
                </a:solidFill>
              </a:rPr>
              <a:t>3.Activity Ratios: </a:t>
            </a:r>
            <a:r>
              <a:rPr lang="en-US" dirty="0"/>
              <a:t>reflect the firm’s efficiency in utilizing its assets,</a:t>
            </a:r>
          </a:p>
          <a:p>
            <a:r>
              <a:rPr lang="en-US" dirty="0">
                <a:solidFill>
                  <a:srgbClr val="FF0000"/>
                </a:solidFill>
              </a:rPr>
              <a:t>4.Profitablity Ratios: </a:t>
            </a:r>
            <a:r>
              <a:rPr lang="en-US" dirty="0"/>
              <a:t>measure overall performance and effectiveness of the firm.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53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DF9E89-97E4-4BEE-BF3D-8446E90D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1733550"/>
            <a:ext cx="55435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686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1195</Words>
  <Application>Microsoft Office PowerPoint</Application>
  <PresentationFormat>Widescreen</PresentationFormat>
  <Paragraphs>263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Garamond</vt:lpstr>
      <vt:lpstr>Tahoma</vt:lpstr>
      <vt:lpstr>Times New Roman</vt:lpstr>
      <vt:lpstr>Wingdings</vt:lpstr>
      <vt:lpstr>Retrospect</vt:lpstr>
      <vt:lpstr>FINANCIAL STATEMENTS ANALYSIS</vt:lpstr>
      <vt:lpstr>What is Financial Analysis?</vt:lpstr>
      <vt:lpstr>Who are interested in Financial Analysis?</vt:lpstr>
      <vt:lpstr>Nature of Ratio Analysis</vt:lpstr>
      <vt:lpstr>Standards of Comparison</vt:lpstr>
      <vt:lpstr>Standards of comparison may consist of: </vt:lpstr>
      <vt:lpstr>Types of Ratios</vt:lpstr>
      <vt:lpstr>Four Categories of Ratios:</vt:lpstr>
      <vt:lpstr>PowerPoint Presentation</vt:lpstr>
      <vt:lpstr>PowerPoint Presentation</vt:lpstr>
      <vt:lpstr>PowerPoint Presentation</vt:lpstr>
      <vt:lpstr>PowerPoint Presentation</vt:lpstr>
      <vt:lpstr>Current Assets &amp; Current Liabilities</vt:lpstr>
      <vt:lpstr>PowerPoint Presentation</vt:lpstr>
      <vt:lpstr>What is Leverage?</vt:lpstr>
      <vt:lpstr>PowerPoint Presentation</vt:lpstr>
      <vt:lpstr>PowerPoint Presentation</vt:lpstr>
      <vt:lpstr>PowerPoint Presentation</vt:lpstr>
      <vt:lpstr>PowerPoint Presentation</vt:lpstr>
      <vt:lpstr>Activity Ratios – What they mean?</vt:lpstr>
      <vt:lpstr>PowerPoint Presentation</vt:lpstr>
      <vt:lpstr>PowerPoint Presentation</vt:lpstr>
      <vt:lpstr>PowerPoint Presentation</vt:lpstr>
      <vt:lpstr>PowerPoint Presentation</vt:lpstr>
      <vt:lpstr>Average Collection Period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following information relates to Disco Electricals for the year ended 31st March, 2017</vt:lpstr>
      <vt:lpstr>Calculate Current Ratio and Quick Ratio from following data-</vt:lpstr>
      <vt:lpstr>PowerPoint Presentation</vt:lpstr>
      <vt:lpstr>PowerPoint Presentation</vt:lpstr>
      <vt:lpstr>PowerPoint Presentation</vt:lpstr>
      <vt:lpstr>The Balance sheet of X &amp; Co as on 31-3-2014 shows as follows: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STATEMENTS ANALYSIS</dc:title>
  <dc:creator>Mr. P.V.S.H. Sastry</dc:creator>
  <cp:lastModifiedBy>FACULTY</cp:lastModifiedBy>
  <cp:revision>6</cp:revision>
  <dcterms:created xsi:type="dcterms:W3CDTF">2021-12-13T17:42:14Z</dcterms:created>
  <dcterms:modified xsi:type="dcterms:W3CDTF">2023-12-28T11:28:09Z</dcterms:modified>
</cp:coreProperties>
</file>